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73" r:id="rId3"/>
    <p:sldId id="274" r:id="rId4"/>
    <p:sldId id="275" r:id="rId5"/>
    <p:sldId id="276" r:id="rId6"/>
    <p:sldId id="277" r:id="rId7"/>
    <p:sldId id="278" r:id="rId8"/>
    <p:sldId id="279" r:id="rId9"/>
    <p:sldId id="280" r:id="rId10"/>
    <p:sldId id="281" r:id="rId11"/>
    <p:sldId id="282" r:id="rId12"/>
    <p:sldId id="283" r:id="rId13"/>
    <p:sldId id="266"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snapToGrid="0" snapToObjects="1">
      <p:cViewPr>
        <p:scale>
          <a:sx n="100" d="100"/>
          <a:sy n="100" d="100"/>
        </p:scale>
        <p:origin x="-516" y="57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560AF9-BD4E-0544-A11F-24F6BBB7390F}" type="datetimeFigureOut">
              <a:rPr lang="en-US" smtClean="0"/>
              <a:pPr/>
              <a:t>12/12/2015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CDCA33-A3A6-7849-8E91-34063A92C3FC}" type="slidenum">
              <a:rPr lang="en-US" smtClean="0"/>
              <a:pPr/>
              <a:t>‹#›</a:t>
            </a:fld>
            <a:endParaRPr lang="en-US"/>
          </a:p>
        </p:txBody>
      </p:sp>
    </p:spTree>
    <p:extLst>
      <p:ext uri="{BB962C8B-B14F-4D97-AF65-F5344CB8AC3E}">
        <p14:creationId xmlns:p14="http://schemas.microsoft.com/office/powerpoint/2010/main" xmlns="" val="23058966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1BA96B-8717-AB44-A816-182C5F5EE232}" type="datetimeFigureOut">
              <a:rPr lang="en-US" smtClean="0"/>
              <a:pPr/>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0B85E-B451-2946-89D1-D51F85391F09}" type="slidenum">
              <a:rPr lang="en-US" smtClean="0"/>
              <a:pPr/>
              <a:t>‹#›</a:t>
            </a:fld>
            <a:endParaRPr lang="en-US"/>
          </a:p>
        </p:txBody>
      </p:sp>
    </p:spTree>
    <p:extLst>
      <p:ext uri="{BB962C8B-B14F-4D97-AF65-F5344CB8AC3E}">
        <p14:creationId xmlns:p14="http://schemas.microsoft.com/office/powerpoint/2010/main" xmlns="" val="4132981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BA96B-8717-AB44-A816-182C5F5EE232}" type="datetimeFigureOut">
              <a:rPr lang="en-US" smtClean="0"/>
              <a:pPr/>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0B85E-B451-2946-89D1-D51F85391F09}" type="slidenum">
              <a:rPr lang="en-US" smtClean="0"/>
              <a:pPr/>
              <a:t>‹#›</a:t>
            </a:fld>
            <a:endParaRPr lang="en-US"/>
          </a:p>
        </p:txBody>
      </p:sp>
    </p:spTree>
    <p:extLst>
      <p:ext uri="{BB962C8B-B14F-4D97-AF65-F5344CB8AC3E}">
        <p14:creationId xmlns:p14="http://schemas.microsoft.com/office/powerpoint/2010/main" xmlns="" val="2845330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BA96B-8717-AB44-A816-182C5F5EE232}" type="datetimeFigureOut">
              <a:rPr lang="en-US" smtClean="0"/>
              <a:pPr/>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0B85E-B451-2946-89D1-D51F85391F09}" type="slidenum">
              <a:rPr lang="en-US" smtClean="0"/>
              <a:pPr/>
              <a:t>‹#›</a:t>
            </a:fld>
            <a:endParaRPr lang="en-US"/>
          </a:p>
        </p:txBody>
      </p:sp>
    </p:spTree>
    <p:extLst>
      <p:ext uri="{BB962C8B-B14F-4D97-AF65-F5344CB8AC3E}">
        <p14:creationId xmlns:p14="http://schemas.microsoft.com/office/powerpoint/2010/main" xmlns="" val="3365291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BA96B-8717-AB44-A816-182C5F5EE232}" type="datetimeFigureOut">
              <a:rPr lang="en-US" smtClean="0"/>
              <a:pPr/>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0B85E-B451-2946-89D1-D51F85391F09}" type="slidenum">
              <a:rPr lang="en-US" smtClean="0"/>
              <a:pPr/>
              <a:t>‹#›</a:t>
            </a:fld>
            <a:endParaRPr lang="en-US"/>
          </a:p>
        </p:txBody>
      </p:sp>
    </p:spTree>
    <p:extLst>
      <p:ext uri="{BB962C8B-B14F-4D97-AF65-F5344CB8AC3E}">
        <p14:creationId xmlns:p14="http://schemas.microsoft.com/office/powerpoint/2010/main" xmlns="" val="1920543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1BA96B-8717-AB44-A816-182C5F5EE232}" type="datetimeFigureOut">
              <a:rPr lang="en-US" smtClean="0"/>
              <a:pPr/>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0B85E-B451-2946-89D1-D51F85391F09}" type="slidenum">
              <a:rPr lang="en-US" smtClean="0"/>
              <a:pPr/>
              <a:t>‹#›</a:t>
            </a:fld>
            <a:endParaRPr lang="en-US"/>
          </a:p>
        </p:txBody>
      </p:sp>
    </p:spTree>
    <p:extLst>
      <p:ext uri="{BB962C8B-B14F-4D97-AF65-F5344CB8AC3E}">
        <p14:creationId xmlns:p14="http://schemas.microsoft.com/office/powerpoint/2010/main" xmlns="" val="2619859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1BA96B-8717-AB44-A816-182C5F5EE232}" type="datetimeFigureOut">
              <a:rPr lang="en-US" smtClean="0"/>
              <a:pPr/>
              <a:t>12/12/2015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20B85E-B451-2946-89D1-D51F85391F09}" type="slidenum">
              <a:rPr lang="en-US" smtClean="0"/>
              <a:pPr/>
              <a:t>‹#›</a:t>
            </a:fld>
            <a:endParaRPr lang="en-US"/>
          </a:p>
        </p:txBody>
      </p:sp>
    </p:spTree>
    <p:extLst>
      <p:ext uri="{BB962C8B-B14F-4D97-AF65-F5344CB8AC3E}">
        <p14:creationId xmlns:p14="http://schemas.microsoft.com/office/powerpoint/2010/main" xmlns="" val="1172505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1BA96B-8717-AB44-A816-182C5F5EE232}" type="datetimeFigureOut">
              <a:rPr lang="en-US" smtClean="0"/>
              <a:pPr/>
              <a:t>12/12/2015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20B85E-B451-2946-89D1-D51F85391F09}" type="slidenum">
              <a:rPr lang="en-US" smtClean="0"/>
              <a:pPr/>
              <a:t>‹#›</a:t>
            </a:fld>
            <a:endParaRPr lang="en-US"/>
          </a:p>
        </p:txBody>
      </p:sp>
    </p:spTree>
    <p:extLst>
      <p:ext uri="{BB962C8B-B14F-4D97-AF65-F5344CB8AC3E}">
        <p14:creationId xmlns:p14="http://schemas.microsoft.com/office/powerpoint/2010/main" xmlns="" val="116825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1BA96B-8717-AB44-A816-182C5F5EE232}" type="datetimeFigureOut">
              <a:rPr lang="en-US" smtClean="0"/>
              <a:pPr/>
              <a:t>12/12/2015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20B85E-B451-2946-89D1-D51F85391F09}" type="slidenum">
              <a:rPr lang="en-US" smtClean="0"/>
              <a:pPr/>
              <a:t>‹#›</a:t>
            </a:fld>
            <a:endParaRPr lang="en-US"/>
          </a:p>
        </p:txBody>
      </p:sp>
    </p:spTree>
    <p:extLst>
      <p:ext uri="{BB962C8B-B14F-4D97-AF65-F5344CB8AC3E}">
        <p14:creationId xmlns:p14="http://schemas.microsoft.com/office/powerpoint/2010/main" xmlns="" val="3746350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BA96B-8717-AB44-A816-182C5F5EE232}" type="datetimeFigureOut">
              <a:rPr lang="en-US" smtClean="0"/>
              <a:pPr/>
              <a:t>12/12/2015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20B85E-B451-2946-89D1-D51F85391F09}" type="slidenum">
              <a:rPr lang="en-US" smtClean="0"/>
              <a:pPr/>
              <a:t>‹#›</a:t>
            </a:fld>
            <a:endParaRPr lang="en-US"/>
          </a:p>
        </p:txBody>
      </p:sp>
    </p:spTree>
    <p:extLst>
      <p:ext uri="{BB962C8B-B14F-4D97-AF65-F5344CB8AC3E}">
        <p14:creationId xmlns:p14="http://schemas.microsoft.com/office/powerpoint/2010/main" xmlns="" val="4206403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1BA96B-8717-AB44-A816-182C5F5EE232}" type="datetimeFigureOut">
              <a:rPr lang="en-US" smtClean="0"/>
              <a:pPr/>
              <a:t>12/12/2015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20B85E-B451-2946-89D1-D51F85391F09}" type="slidenum">
              <a:rPr lang="en-US" smtClean="0"/>
              <a:pPr/>
              <a:t>‹#›</a:t>
            </a:fld>
            <a:endParaRPr lang="en-US"/>
          </a:p>
        </p:txBody>
      </p:sp>
    </p:spTree>
    <p:extLst>
      <p:ext uri="{BB962C8B-B14F-4D97-AF65-F5344CB8AC3E}">
        <p14:creationId xmlns:p14="http://schemas.microsoft.com/office/powerpoint/2010/main" xmlns="" val="991443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1BA96B-8717-AB44-A816-182C5F5EE232}" type="datetimeFigureOut">
              <a:rPr lang="en-US" smtClean="0"/>
              <a:pPr/>
              <a:t>12/12/2015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20B85E-B451-2946-89D1-D51F85391F09}" type="slidenum">
              <a:rPr lang="en-US" smtClean="0"/>
              <a:pPr/>
              <a:t>‹#›</a:t>
            </a:fld>
            <a:endParaRPr lang="en-US"/>
          </a:p>
        </p:txBody>
      </p:sp>
    </p:spTree>
    <p:extLst>
      <p:ext uri="{BB962C8B-B14F-4D97-AF65-F5344CB8AC3E}">
        <p14:creationId xmlns:p14="http://schemas.microsoft.com/office/powerpoint/2010/main" xmlns="" val="2064055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1BA96B-8717-AB44-A816-182C5F5EE232}" type="datetimeFigureOut">
              <a:rPr lang="en-US" smtClean="0"/>
              <a:pPr/>
              <a:t>12/12/2015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20B85E-B451-2946-89D1-D51F85391F09}" type="slidenum">
              <a:rPr lang="en-US" smtClean="0"/>
              <a:pPr/>
              <a:t>‹#›</a:t>
            </a:fld>
            <a:endParaRPr lang="en-US"/>
          </a:p>
        </p:txBody>
      </p:sp>
    </p:spTree>
    <p:extLst>
      <p:ext uri="{BB962C8B-B14F-4D97-AF65-F5344CB8AC3E}">
        <p14:creationId xmlns:p14="http://schemas.microsoft.com/office/powerpoint/2010/main" xmlns="" val="1488371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7452" y="540164"/>
            <a:ext cx="7772400" cy="1470025"/>
          </a:xfrm>
        </p:spPr>
        <p:txBody>
          <a:bodyPr/>
          <a:lstStyle/>
          <a:p>
            <a:r>
              <a:rPr lang="en-US" dirty="0" smtClean="0"/>
              <a:t>Information Security - 2</a:t>
            </a:r>
            <a:endParaRPr lang="en-US" dirty="0"/>
          </a:p>
        </p:txBody>
      </p:sp>
      <p:sp>
        <p:nvSpPr>
          <p:cNvPr id="3" name="Subtitle 2"/>
          <p:cNvSpPr>
            <a:spLocks noGrp="1"/>
          </p:cNvSpPr>
          <p:nvPr>
            <p:ph type="subTitle" idx="1"/>
          </p:nvPr>
        </p:nvSpPr>
        <p:spPr>
          <a:xfrm>
            <a:off x="121479" y="2143538"/>
            <a:ext cx="8823738" cy="2682461"/>
          </a:xfrm>
        </p:spPr>
        <p:txBody>
          <a:bodyPr>
            <a:normAutofit fontScale="92500" lnSpcReduction="10000"/>
          </a:bodyPr>
          <a:lstStyle/>
          <a:p>
            <a:r>
              <a:rPr lang="en-US" sz="2800" b="1" dirty="0" smtClean="0">
                <a:solidFill>
                  <a:srgbClr val="FF6600"/>
                </a:solidFill>
              </a:rPr>
              <a:t>Topic: Architectural Aid to Secure Systems Engineering</a:t>
            </a:r>
          </a:p>
          <a:p>
            <a:r>
              <a:rPr lang="en-US" sz="2800" b="1" dirty="0" smtClean="0">
                <a:solidFill>
                  <a:srgbClr val="3366FF"/>
                </a:solidFill>
              </a:rPr>
              <a:t>V. Kamakoti</a:t>
            </a:r>
          </a:p>
          <a:p>
            <a:r>
              <a:rPr lang="en-US" sz="2800" b="1" dirty="0" smtClean="0">
                <a:solidFill>
                  <a:srgbClr val="008000"/>
                </a:solidFill>
              </a:rPr>
              <a:t>RISE LAB, Department of Computer Science and Engineering</a:t>
            </a:r>
          </a:p>
          <a:p>
            <a:r>
              <a:rPr lang="en-US" sz="2800" b="1" dirty="0" smtClean="0">
                <a:solidFill>
                  <a:srgbClr val="008000"/>
                </a:solidFill>
              </a:rPr>
              <a:t>IIT Madras</a:t>
            </a:r>
          </a:p>
          <a:p>
            <a:r>
              <a:rPr lang="en-US"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Session – </a:t>
            </a:r>
            <a:r>
              <a:rPr lang="en-US"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15: memory segmentation deep dive – 1 (segment descriptors)</a:t>
            </a:r>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xmlns="" val="277505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a:t>D-bit for different descriptors</a:t>
            </a:r>
          </a:p>
        </p:txBody>
      </p:sp>
      <p:sp>
        <p:nvSpPr>
          <p:cNvPr id="114691" name="Rectangle 3"/>
          <p:cNvSpPr>
            <a:spLocks noGrp="1" noChangeArrowheads="1"/>
          </p:cNvSpPr>
          <p:nvPr>
            <p:ph type="body" idx="1"/>
          </p:nvPr>
        </p:nvSpPr>
        <p:spPr/>
        <p:txBody>
          <a:bodyPr/>
          <a:lstStyle/>
          <a:p>
            <a:pPr>
              <a:lnSpc>
                <a:spcPct val="90000"/>
              </a:lnSpc>
            </a:pPr>
            <a:r>
              <a:rPr lang="en-US" sz="2800"/>
              <a:t>Code segment</a:t>
            </a:r>
          </a:p>
          <a:p>
            <a:pPr lvl="1">
              <a:lnSpc>
                <a:spcPct val="90000"/>
              </a:lnSpc>
            </a:pPr>
            <a:r>
              <a:rPr lang="en-US" sz="2400"/>
              <a:t>D = 0 then 16-bit 80286 code</a:t>
            </a:r>
          </a:p>
          <a:p>
            <a:pPr lvl="1">
              <a:lnSpc>
                <a:spcPct val="90000"/>
              </a:lnSpc>
            </a:pPr>
            <a:r>
              <a:rPr lang="en-US" sz="2400"/>
              <a:t>D = 1 then 32-bit 80386+ code</a:t>
            </a:r>
          </a:p>
          <a:p>
            <a:pPr>
              <a:lnSpc>
                <a:spcPct val="90000"/>
              </a:lnSpc>
            </a:pPr>
            <a:r>
              <a:rPr lang="en-US" sz="2800"/>
              <a:t>Stack Segment</a:t>
            </a:r>
          </a:p>
          <a:p>
            <a:pPr lvl="1">
              <a:lnSpc>
                <a:spcPct val="90000"/>
              </a:lnSpc>
            </a:pPr>
            <a:r>
              <a:rPr lang="en-US" sz="2400"/>
              <a:t>D = 0 then stack operations are 16-bit wide, SP is used as a stack pointer, maximum stack size is FFFF (64 KB) </a:t>
            </a:r>
          </a:p>
          <a:p>
            <a:pPr lvl="1">
              <a:lnSpc>
                <a:spcPct val="90000"/>
              </a:lnSpc>
            </a:pPr>
            <a:r>
              <a:rPr lang="en-US" sz="2400"/>
              <a:t>D = 1 then stack operations are 32-bit wide, ESP is used as a stack pointer, maximum stack size is FFFFFFFF (4 GB)</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a:t>G-bit for descriptors</a:t>
            </a:r>
          </a:p>
        </p:txBody>
      </p:sp>
      <p:sp>
        <p:nvSpPr>
          <p:cNvPr id="115715" name="Rectangle 3"/>
          <p:cNvSpPr>
            <a:spLocks noGrp="1" noChangeArrowheads="1"/>
          </p:cNvSpPr>
          <p:nvPr>
            <p:ph type="body" idx="1"/>
          </p:nvPr>
        </p:nvSpPr>
        <p:spPr/>
        <p:txBody>
          <a:bodyPr/>
          <a:lstStyle/>
          <a:p>
            <a:pPr lvl="1"/>
            <a:r>
              <a:rPr lang="en-US"/>
              <a:t>G = 0 then a limit field in descriptor of value </a:t>
            </a:r>
            <a:r>
              <a:rPr lang="en-US" i="1"/>
              <a:t>p</a:t>
            </a:r>
            <a:r>
              <a:rPr lang="en-US"/>
              <a:t> indicates we can access </a:t>
            </a:r>
            <a:r>
              <a:rPr lang="en-US" i="1"/>
              <a:t>p</a:t>
            </a:r>
            <a:r>
              <a:rPr lang="en-US"/>
              <a:t>-1 bytes from base</a:t>
            </a:r>
          </a:p>
          <a:p>
            <a:pPr lvl="1"/>
            <a:r>
              <a:rPr lang="en-US"/>
              <a:t>G = 1 then a limit field in descriptor of value </a:t>
            </a:r>
            <a:r>
              <a:rPr lang="en-US" i="1"/>
              <a:t>p</a:t>
            </a:r>
            <a:r>
              <a:rPr lang="en-US"/>
              <a:t> indicates we can access (</a:t>
            </a:r>
            <a:r>
              <a:rPr lang="en-US" i="1"/>
              <a:t>p * 4096) </a:t>
            </a:r>
            <a:r>
              <a:rPr lang="en-US"/>
              <a:t>- 1 bytes from base</a:t>
            </a:r>
          </a:p>
          <a:p>
            <a:pPr lvl="1"/>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a:t>Stack/expand down segments</a:t>
            </a:r>
          </a:p>
        </p:txBody>
      </p:sp>
      <p:sp>
        <p:nvSpPr>
          <p:cNvPr id="116739" name="Rectangle 3"/>
          <p:cNvSpPr>
            <a:spLocks noGrp="1" noChangeArrowheads="1"/>
          </p:cNvSpPr>
          <p:nvPr>
            <p:ph type="body" idx="1"/>
          </p:nvPr>
        </p:nvSpPr>
        <p:spPr/>
        <p:txBody>
          <a:bodyPr/>
          <a:lstStyle/>
          <a:p>
            <a:r>
              <a:rPr lang="en-US"/>
              <a:t>All offsets must be greater than limit.</a:t>
            </a:r>
          </a:p>
          <a:p>
            <a:r>
              <a:rPr lang="en-US"/>
              <a:t>In stack descriptor, D and G bits are to be the same, else contradiction.</a:t>
            </a:r>
          </a:p>
        </p:txBody>
      </p:sp>
      <p:grpSp>
        <p:nvGrpSpPr>
          <p:cNvPr id="2" name="Group 20"/>
          <p:cNvGrpSpPr>
            <a:grpSpLocks/>
          </p:cNvGrpSpPr>
          <p:nvPr/>
        </p:nvGrpSpPr>
        <p:grpSpPr bwMode="auto">
          <a:xfrm>
            <a:off x="381000" y="3733800"/>
            <a:ext cx="2590800" cy="2667000"/>
            <a:chOff x="240" y="2352"/>
            <a:chExt cx="1632" cy="1680"/>
          </a:xfrm>
        </p:grpSpPr>
        <p:sp>
          <p:nvSpPr>
            <p:cNvPr id="116740" name="Rectangle 4"/>
            <p:cNvSpPr>
              <a:spLocks noChangeArrowheads="1"/>
            </p:cNvSpPr>
            <p:nvPr/>
          </p:nvSpPr>
          <p:spPr bwMode="auto">
            <a:xfrm>
              <a:off x="912" y="2352"/>
              <a:ext cx="960" cy="124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16741" name="Line 5"/>
            <p:cNvSpPr>
              <a:spLocks noChangeShapeType="1"/>
            </p:cNvSpPr>
            <p:nvPr/>
          </p:nvSpPr>
          <p:spPr bwMode="auto">
            <a:xfrm>
              <a:off x="912" y="2976"/>
              <a:ext cx="960" cy="0"/>
            </a:xfrm>
            <a:prstGeom prst="line">
              <a:avLst/>
            </a:prstGeom>
            <a:noFill/>
            <a:ln w="9525">
              <a:solidFill>
                <a:schemeClr val="tx1"/>
              </a:solidFill>
              <a:round/>
              <a:headEnd/>
              <a:tailEnd/>
            </a:ln>
            <a:effectLst/>
          </p:spPr>
          <p:txBody>
            <a:bodyPr/>
            <a:lstStyle/>
            <a:p>
              <a:endParaRPr lang="en-US"/>
            </a:p>
          </p:txBody>
        </p:sp>
        <p:sp>
          <p:nvSpPr>
            <p:cNvPr id="116742" name="Line 6"/>
            <p:cNvSpPr>
              <a:spLocks noChangeShapeType="1"/>
            </p:cNvSpPr>
            <p:nvPr/>
          </p:nvSpPr>
          <p:spPr bwMode="auto">
            <a:xfrm>
              <a:off x="912" y="2880"/>
              <a:ext cx="96" cy="96"/>
            </a:xfrm>
            <a:prstGeom prst="line">
              <a:avLst/>
            </a:prstGeom>
            <a:noFill/>
            <a:ln w="9525">
              <a:solidFill>
                <a:schemeClr val="tx1"/>
              </a:solidFill>
              <a:round/>
              <a:headEnd/>
              <a:tailEnd/>
            </a:ln>
            <a:effectLst/>
          </p:spPr>
          <p:txBody>
            <a:bodyPr/>
            <a:lstStyle/>
            <a:p>
              <a:endParaRPr lang="en-US"/>
            </a:p>
          </p:txBody>
        </p:sp>
        <p:sp>
          <p:nvSpPr>
            <p:cNvPr id="116743" name="Line 7"/>
            <p:cNvSpPr>
              <a:spLocks noChangeShapeType="1"/>
            </p:cNvSpPr>
            <p:nvPr/>
          </p:nvSpPr>
          <p:spPr bwMode="auto">
            <a:xfrm>
              <a:off x="912" y="2640"/>
              <a:ext cx="288" cy="336"/>
            </a:xfrm>
            <a:prstGeom prst="line">
              <a:avLst/>
            </a:prstGeom>
            <a:noFill/>
            <a:ln w="9525">
              <a:solidFill>
                <a:schemeClr val="tx1"/>
              </a:solidFill>
              <a:round/>
              <a:headEnd/>
              <a:tailEnd/>
            </a:ln>
            <a:effectLst/>
          </p:spPr>
          <p:txBody>
            <a:bodyPr/>
            <a:lstStyle/>
            <a:p>
              <a:endParaRPr lang="en-US"/>
            </a:p>
          </p:txBody>
        </p:sp>
        <p:sp>
          <p:nvSpPr>
            <p:cNvPr id="116744" name="Line 8"/>
            <p:cNvSpPr>
              <a:spLocks noChangeShapeType="1"/>
            </p:cNvSpPr>
            <p:nvPr/>
          </p:nvSpPr>
          <p:spPr bwMode="auto">
            <a:xfrm>
              <a:off x="1584" y="2352"/>
              <a:ext cx="288" cy="336"/>
            </a:xfrm>
            <a:prstGeom prst="line">
              <a:avLst/>
            </a:prstGeom>
            <a:noFill/>
            <a:ln w="9525">
              <a:solidFill>
                <a:schemeClr val="tx1"/>
              </a:solidFill>
              <a:round/>
              <a:headEnd/>
              <a:tailEnd/>
            </a:ln>
            <a:effectLst/>
          </p:spPr>
          <p:txBody>
            <a:bodyPr/>
            <a:lstStyle/>
            <a:p>
              <a:endParaRPr lang="en-US"/>
            </a:p>
          </p:txBody>
        </p:sp>
        <p:sp>
          <p:nvSpPr>
            <p:cNvPr id="116745" name="Line 9"/>
            <p:cNvSpPr>
              <a:spLocks noChangeShapeType="1"/>
            </p:cNvSpPr>
            <p:nvPr/>
          </p:nvSpPr>
          <p:spPr bwMode="auto">
            <a:xfrm>
              <a:off x="1776" y="2352"/>
              <a:ext cx="96" cy="96"/>
            </a:xfrm>
            <a:prstGeom prst="line">
              <a:avLst/>
            </a:prstGeom>
            <a:noFill/>
            <a:ln w="9525">
              <a:solidFill>
                <a:schemeClr val="tx1"/>
              </a:solidFill>
              <a:round/>
              <a:headEnd/>
              <a:tailEnd/>
            </a:ln>
            <a:effectLst/>
          </p:spPr>
          <p:txBody>
            <a:bodyPr/>
            <a:lstStyle/>
            <a:p>
              <a:endParaRPr lang="en-US"/>
            </a:p>
          </p:txBody>
        </p:sp>
        <p:sp>
          <p:nvSpPr>
            <p:cNvPr id="116746" name="Line 10"/>
            <p:cNvSpPr>
              <a:spLocks noChangeShapeType="1"/>
            </p:cNvSpPr>
            <p:nvPr/>
          </p:nvSpPr>
          <p:spPr bwMode="auto">
            <a:xfrm>
              <a:off x="912" y="2448"/>
              <a:ext cx="480" cy="528"/>
            </a:xfrm>
            <a:prstGeom prst="line">
              <a:avLst/>
            </a:prstGeom>
            <a:noFill/>
            <a:ln w="9525">
              <a:solidFill>
                <a:schemeClr val="tx1"/>
              </a:solidFill>
              <a:round/>
              <a:headEnd/>
              <a:tailEnd/>
            </a:ln>
            <a:effectLst/>
          </p:spPr>
          <p:txBody>
            <a:bodyPr/>
            <a:lstStyle/>
            <a:p>
              <a:endParaRPr lang="en-US"/>
            </a:p>
          </p:txBody>
        </p:sp>
        <p:sp>
          <p:nvSpPr>
            <p:cNvPr id="116747" name="Line 11"/>
            <p:cNvSpPr>
              <a:spLocks noChangeShapeType="1"/>
            </p:cNvSpPr>
            <p:nvPr/>
          </p:nvSpPr>
          <p:spPr bwMode="auto">
            <a:xfrm>
              <a:off x="1392" y="2352"/>
              <a:ext cx="480" cy="528"/>
            </a:xfrm>
            <a:prstGeom prst="line">
              <a:avLst/>
            </a:prstGeom>
            <a:noFill/>
            <a:ln w="9525">
              <a:solidFill>
                <a:schemeClr val="tx1"/>
              </a:solidFill>
              <a:round/>
              <a:headEnd/>
              <a:tailEnd/>
            </a:ln>
            <a:effectLst/>
          </p:spPr>
          <p:txBody>
            <a:bodyPr/>
            <a:lstStyle/>
            <a:p>
              <a:endParaRPr lang="en-US"/>
            </a:p>
          </p:txBody>
        </p:sp>
        <p:sp>
          <p:nvSpPr>
            <p:cNvPr id="116748" name="Line 12"/>
            <p:cNvSpPr>
              <a:spLocks noChangeShapeType="1"/>
            </p:cNvSpPr>
            <p:nvPr/>
          </p:nvSpPr>
          <p:spPr bwMode="auto">
            <a:xfrm>
              <a:off x="1104" y="2352"/>
              <a:ext cx="576" cy="624"/>
            </a:xfrm>
            <a:prstGeom prst="line">
              <a:avLst/>
            </a:prstGeom>
            <a:noFill/>
            <a:ln w="9525">
              <a:solidFill>
                <a:schemeClr val="tx1"/>
              </a:solidFill>
              <a:round/>
              <a:headEnd/>
              <a:tailEnd/>
            </a:ln>
            <a:effectLst/>
          </p:spPr>
          <p:txBody>
            <a:bodyPr/>
            <a:lstStyle/>
            <a:p>
              <a:endParaRPr lang="en-US"/>
            </a:p>
          </p:txBody>
        </p:sp>
        <p:sp>
          <p:nvSpPr>
            <p:cNvPr id="116749" name="Line 13"/>
            <p:cNvSpPr>
              <a:spLocks noChangeShapeType="1"/>
            </p:cNvSpPr>
            <p:nvPr/>
          </p:nvSpPr>
          <p:spPr bwMode="auto">
            <a:xfrm flipV="1">
              <a:off x="528" y="3600"/>
              <a:ext cx="336" cy="192"/>
            </a:xfrm>
            <a:prstGeom prst="line">
              <a:avLst/>
            </a:prstGeom>
            <a:noFill/>
            <a:ln w="9525">
              <a:solidFill>
                <a:schemeClr val="tx1"/>
              </a:solidFill>
              <a:round/>
              <a:headEnd/>
              <a:tailEnd type="triangle" w="med" len="med"/>
            </a:ln>
            <a:effectLst/>
          </p:spPr>
          <p:txBody>
            <a:bodyPr/>
            <a:lstStyle/>
            <a:p>
              <a:endParaRPr lang="en-US"/>
            </a:p>
          </p:txBody>
        </p:sp>
        <p:sp>
          <p:nvSpPr>
            <p:cNvPr id="116750" name="Text Box 14"/>
            <p:cNvSpPr txBox="1">
              <a:spLocks noChangeArrowheads="1"/>
            </p:cNvSpPr>
            <p:nvPr/>
          </p:nvSpPr>
          <p:spPr bwMode="auto">
            <a:xfrm>
              <a:off x="288" y="3744"/>
              <a:ext cx="576" cy="288"/>
            </a:xfrm>
            <a:prstGeom prst="rect">
              <a:avLst/>
            </a:prstGeom>
            <a:noFill/>
            <a:ln w="9525">
              <a:noFill/>
              <a:miter lim="800000"/>
              <a:headEnd/>
              <a:tailEnd/>
            </a:ln>
            <a:effectLst/>
          </p:spPr>
          <p:txBody>
            <a:bodyPr>
              <a:spAutoFit/>
            </a:bodyPr>
            <a:lstStyle/>
            <a:p>
              <a:pPr>
                <a:spcBef>
                  <a:spcPct val="50000"/>
                </a:spcBef>
              </a:pPr>
              <a:r>
                <a:rPr lang="en-US"/>
                <a:t>Base</a:t>
              </a:r>
            </a:p>
          </p:txBody>
        </p:sp>
        <p:sp>
          <p:nvSpPr>
            <p:cNvPr id="116753" name="Line 17"/>
            <p:cNvSpPr>
              <a:spLocks noChangeShapeType="1"/>
            </p:cNvSpPr>
            <p:nvPr/>
          </p:nvSpPr>
          <p:spPr bwMode="auto">
            <a:xfrm flipV="1">
              <a:off x="576" y="2352"/>
              <a:ext cx="336" cy="336"/>
            </a:xfrm>
            <a:prstGeom prst="line">
              <a:avLst/>
            </a:prstGeom>
            <a:noFill/>
            <a:ln w="9525">
              <a:solidFill>
                <a:schemeClr val="tx1"/>
              </a:solidFill>
              <a:round/>
              <a:headEnd/>
              <a:tailEnd type="triangle" w="med" len="med"/>
            </a:ln>
            <a:effectLst/>
          </p:spPr>
          <p:txBody>
            <a:bodyPr/>
            <a:lstStyle/>
            <a:p>
              <a:endParaRPr lang="en-US"/>
            </a:p>
          </p:txBody>
        </p:sp>
        <p:sp>
          <p:nvSpPr>
            <p:cNvPr id="116754" name="Text Box 18"/>
            <p:cNvSpPr txBox="1">
              <a:spLocks noChangeArrowheads="1"/>
            </p:cNvSpPr>
            <p:nvPr/>
          </p:nvSpPr>
          <p:spPr bwMode="auto">
            <a:xfrm>
              <a:off x="240" y="2640"/>
              <a:ext cx="768" cy="288"/>
            </a:xfrm>
            <a:prstGeom prst="rect">
              <a:avLst/>
            </a:prstGeom>
            <a:noFill/>
            <a:ln w="9525">
              <a:noFill/>
              <a:miter lim="800000"/>
              <a:headEnd/>
              <a:tailEnd/>
            </a:ln>
            <a:effectLst/>
          </p:spPr>
          <p:txBody>
            <a:bodyPr>
              <a:spAutoFit/>
            </a:bodyPr>
            <a:lstStyle/>
            <a:p>
              <a:pPr>
                <a:spcBef>
                  <a:spcPct val="50000"/>
                </a:spcBef>
              </a:pPr>
              <a:r>
                <a:rPr lang="en-US"/>
                <a:t>FFFF</a:t>
              </a:r>
            </a:p>
          </p:txBody>
        </p:sp>
        <p:sp>
          <p:nvSpPr>
            <p:cNvPr id="116755" name="Text Box 19"/>
            <p:cNvSpPr txBox="1">
              <a:spLocks noChangeArrowheads="1"/>
            </p:cNvSpPr>
            <p:nvPr/>
          </p:nvSpPr>
          <p:spPr bwMode="auto">
            <a:xfrm>
              <a:off x="1008" y="3168"/>
              <a:ext cx="720" cy="404"/>
            </a:xfrm>
            <a:prstGeom prst="rect">
              <a:avLst/>
            </a:prstGeom>
            <a:noFill/>
            <a:ln w="9525">
              <a:noFill/>
              <a:miter lim="800000"/>
              <a:headEnd/>
              <a:tailEnd/>
            </a:ln>
            <a:effectLst/>
          </p:spPr>
          <p:txBody>
            <a:bodyPr>
              <a:spAutoFit/>
            </a:bodyPr>
            <a:lstStyle/>
            <a:p>
              <a:pPr>
                <a:spcBef>
                  <a:spcPct val="50000"/>
                </a:spcBef>
              </a:pPr>
              <a:r>
                <a:rPr lang="en-US" sz="1800" b="1"/>
                <a:t>Addressable area</a:t>
              </a:r>
            </a:p>
          </p:txBody>
        </p:sp>
      </p:grpSp>
      <p:sp>
        <p:nvSpPr>
          <p:cNvPr id="116758" name="Rectangle 22"/>
          <p:cNvSpPr>
            <a:spLocks noChangeArrowheads="1"/>
          </p:cNvSpPr>
          <p:nvPr/>
        </p:nvSpPr>
        <p:spPr bwMode="auto">
          <a:xfrm>
            <a:off x="5791200" y="3657600"/>
            <a:ext cx="1524000" cy="1981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16759" name="Line 23"/>
          <p:cNvSpPr>
            <a:spLocks noChangeShapeType="1"/>
          </p:cNvSpPr>
          <p:nvPr/>
        </p:nvSpPr>
        <p:spPr bwMode="auto">
          <a:xfrm>
            <a:off x="5791200" y="4648200"/>
            <a:ext cx="1524000" cy="0"/>
          </a:xfrm>
          <a:prstGeom prst="line">
            <a:avLst/>
          </a:prstGeom>
          <a:noFill/>
          <a:ln w="9525">
            <a:solidFill>
              <a:schemeClr val="tx1"/>
            </a:solidFill>
            <a:round/>
            <a:headEnd/>
            <a:tailEnd/>
          </a:ln>
          <a:effectLst/>
        </p:spPr>
        <p:txBody>
          <a:bodyPr/>
          <a:lstStyle/>
          <a:p>
            <a:endParaRPr lang="en-US"/>
          </a:p>
        </p:txBody>
      </p:sp>
      <p:sp>
        <p:nvSpPr>
          <p:cNvPr id="116761" name="Line 25"/>
          <p:cNvSpPr>
            <a:spLocks noChangeShapeType="1"/>
          </p:cNvSpPr>
          <p:nvPr/>
        </p:nvSpPr>
        <p:spPr bwMode="auto">
          <a:xfrm>
            <a:off x="5791200" y="5105400"/>
            <a:ext cx="457200" cy="533400"/>
          </a:xfrm>
          <a:prstGeom prst="line">
            <a:avLst/>
          </a:prstGeom>
          <a:noFill/>
          <a:ln w="9525">
            <a:solidFill>
              <a:schemeClr val="tx1"/>
            </a:solidFill>
            <a:round/>
            <a:headEnd/>
            <a:tailEnd/>
          </a:ln>
          <a:effectLst/>
        </p:spPr>
        <p:txBody>
          <a:bodyPr/>
          <a:lstStyle/>
          <a:p>
            <a:endParaRPr lang="en-US"/>
          </a:p>
        </p:txBody>
      </p:sp>
      <p:sp>
        <p:nvSpPr>
          <p:cNvPr id="116762" name="Line 26"/>
          <p:cNvSpPr>
            <a:spLocks noChangeShapeType="1"/>
          </p:cNvSpPr>
          <p:nvPr/>
        </p:nvSpPr>
        <p:spPr bwMode="auto">
          <a:xfrm>
            <a:off x="6858000" y="4648200"/>
            <a:ext cx="457200" cy="533400"/>
          </a:xfrm>
          <a:prstGeom prst="line">
            <a:avLst/>
          </a:prstGeom>
          <a:noFill/>
          <a:ln w="9525">
            <a:solidFill>
              <a:schemeClr val="tx1"/>
            </a:solidFill>
            <a:round/>
            <a:headEnd/>
            <a:tailEnd/>
          </a:ln>
          <a:effectLst/>
        </p:spPr>
        <p:txBody>
          <a:bodyPr/>
          <a:lstStyle/>
          <a:p>
            <a:endParaRPr lang="en-US"/>
          </a:p>
        </p:txBody>
      </p:sp>
      <p:sp>
        <p:nvSpPr>
          <p:cNvPr id="116763" name="Line 27"/>
          <p:cNvSpPr>
            <a:spLocks noChangeShapeType="1"/>
          </p:cNvSpPr>
          <p:nvPr/>
        </p:nvSpPr>
        <p:spPr bwMode="auto">
          <a:xfrm>
            <a:off x="7162800" y="4648200"/>
            <a:ext cx="152400" cy="152400"/>
          </a:xfrm>
          <a:prstGeom prst="line">
            <a:avLst/>
          </a:prstGeom>
          <a:noFill/>
          <a:ln w="9525">
            <a:solidFill>
              <a:schemeClr val="tx1"/>
            </a:solidFill>
            <a:round/>
            <a:headEnd/>
            <a:tailEnd/>
          </a:ln>
          <a:effectLst/>
        </p:spPr>
        <p:txBody>
          <a:bodyPr/>
          <a:lstStyle/>
          <a:p>
            <a:endParaRPr lang="en-US"/>
          </a:p>
        </p:txBody>
      </p:sp>
      <p:sp>
        <p:nvSpPr>
          <p:cNvPr id="116764" name="Line 28"/>
          <p:cNvSpPr>
            <a:spLocks noChangeShapeType="1"/>
          </p:cNvSpPr>
          <p:nvPr/>
        </p:nvSpPr>
        <p:spPr bwMode="auto">
          <a:xfrm>
            <a:off x="5791200" y="4800600"/>
            <a:ext cx="762000" cy="838200"/>
          </a:xfrm>
          <a:prstGeom prst="line">
            <a:avLst/>
          </a:prstGeom>
          <a:noFill/>
          <a:ln w="9525">
            <a:solidFill>
              <a:schemeClr val="tx1"/>
            </a:solidFill>
            <a:round/>
            <a:headEnd/>
            <a:tailEnd/>
          </a:ln>
          <a:effectLst/>
        </p:spPr>
        <p:txBody>
          <a:bodyPr/>
          <a:lstStyle/>
          <a:p>
            <a:endParaRPr lang="en-US"/>
          </a:p>
        </p:txBody>
      </p:sp>
      <p:sp>
        <p:nvSpPr>
          <p:cNvPr id="116765" name="Line 29"/>
          <p:cNvSpPr>
            <a:spLocks noChangeShapeType="1"/>
          </p:cNvSpPr>
          <p:nvPr/>
        </p:nvSpPr>
        <p:spPr bwMode="auto">
          <a:xfrm>
            <a:off x="6553200" y="4648200"/>
            <a:ext cx="762000" cy="838200"/>
          </a:xfrm>
          <a:prstGeom prst="line">
            <a:avLst/>
          </a:prstGeom>
          <a:noFill/>
          <a:ln w="9525">
            <a:solidFill>
              <a:schemeClr val="tx1"/>
            </a:solidFill>
            <a:round/>
            <a:headEnd/>
            <a:tailEnd/>
          </a:ln>
          <a:effectLst/>
        </p:spPr>
        <p:txBody>
          <a:bodyPr/>
          <a:lstStyle/>
          <a:p>
            <a:endParaRPr lang="en-US"/>
          </a:p>
        </p:txBody>
      </p:sp>
      <p:sp>
        <p:nvSpPr>
          <p:cNvPr id="116766" name="Line 30"/>
          <p:cNvSpPr>
            <a:spLocks noChangeShapeType="1"/>
          </p:cNvSpPr>
          <p:nvPr/>
        </p:nvSpPr>
        <p:spPr bwMode="auto">
          <a:xfrm>
            <a:off x="6172200" y="4648200"/>
            <a:ext cx="914400" cy="990600"/>
          </a:xfrm>
          <a:prstGeom prst="line">
            <a:avLst/>
          </a:prstGeom>
          <a:noFill/>
          <a:ln w="9525">
            <a:solidFill>
              <a:schemeClr val="tx1"/>
            </a:solidFill>
            <a:round/>
            <a:headEnd/>
            <a:tailEnd/>
          </a:ln>
          <a:effectLst/>
        </p:spPr>
        <p:txBody>
          <a:bodyPr/>
          <a:lstStyle/>
          <a:p>
            <a:endParaRPr lang="en-US"/>
          </a:p>
        </p:txBody>
      </p:sp>
      <p:sp>
        <p:nvSpPr>
          <p:cNvPr id="116767" name="Line 31"/>
          <p:cNvSpPr>
            <a:spLocks noChangeShapeType="1"/>
          </p:cNvSpPr>
          <p:nvPr/>
        </p:nvSpPr>
        <p:spPr bwMode="auto">
          <a:xfrm flipV="1">
            <a:off x="5181600" y="5638800"/>
            <a:ext cx="533400" cy="304800"/>
          </a:xfrm>
          <a:prstGeom prst="line">
            <a:avLst/>
          </a:prstGeom>
          <a:noFill/>
          <a:ln w="9525">
            <a:solidFill>
              <a:schemeClr val="tx1"/>
            </a:solidFill>
            <a:round/>
            <a:headEnd/>
            <a:tailEnd type="triangle" w="med" len="med"/>
          </a:ln>
          <a:effectLst/>
        </p:spPr>
        <p:txBody>
          <a:bodyPr/>
          <a:lstStyle/>
          <a:p>
            <a:endParaRPr lang="en-US"/>
          </a:p>
        </p:txBody>
      </p:sp>
      <p:sp>
        <p:nvSpPr>
          <p:cNvPr id="116768" name="Text Box 32"/>
          <p:cNvSpPr txBox="1">
            <a:spLocks noChangeArrowheads="1"/>
          </p:cNvSpPr>
          <p:nvPr/>
        </p:nvSpPr>
        <p:spPr bwMode="auto">
          <a:xfrm>
            <a:off x="4800600" y="5867400"/>
            <a:ext cx="914400" cy="457200"/>
          </a:xfrm>
          <a:prstGeom prst="rect">
            <a:avLst/>
          </a:prstGeom>
          <a:noFill/>
          <a:ln w="9525">
            <a:noFill/>
            <a:miter lim="800000"/>
            <a:headEnd/>
            <a:tailEnd/>
          </a:ln>
          <a:effectLst/>
        </p:spPr>
        <p:txBody>
          <a:bodyPr>
            <a:spAutoFit/>
          </a:bodyPr>
          <a:lstStyle/>
          <a:p>
            <a:pPr>
              <a:spcBef>
                <a:spcPct val="50000"/>
              </a:spcBef>
            </a:pPr>
            <a:r>
              <a:rPr lang="en-US"/>
              <a:t>Base</a:t>
            </a:r>
          </a:p>
        </p:txBody>
      </p:sp>
      <p:sp>
        <p:nvSpPr>
          <p:cNvPr id="116769" name="Line 33"/>
          <p:cNvSpPr>
            <a:spLocks noChangeShapeType="1"/>
          </p:cNvSpPr>
          <p:nvPr/>
        </p:nvSpPr>
        <p:spPr bwMode="auto">
          <a:xfrm flipV="1">
            <a:off x="5257800" y="3657600"/>
            <a:ext cx="533400" cy="533400"/>
          </a:xfrm>
          <a:prstGeom prst="line">
            <a:avLst/>
          </a:prstGeom>
          <a:noFill/>
          <a:ln w="9525">
            <a:solidFill>
              <a:schemeClr val="tx1"/>
            </a:solidFill>
            <a:round/>
            <a:headEnd/>
            <a:tailEnd type="triangle" w="med" len="med"/>
          </a:ln>
          <a:effectLst/>
        </p:spPr>
        <p:txBody>
          <a:bodyPr/>
          <a:lstStyle/>
          <a:p>
            <a:endParaRPr lang="en-US"/>
          </a:p>
        </p:txBody>
      </p:sp>
      <p:sp>
        <p:nvSpPr>
          <p:cNvPr id="116770" name="Text Box 34"/>
          <p:cNvSpPr txBox="1">
            <a:spLocks noChangeArrowheads="1"/>
          </p:cNvSpPr>
          <p:nvPr/>
        </p:nvSpPr>
        <p:spPr bwMode="auto">
          <a:xfrm>
            <a:off x="4267200" y="4114800"/>
            <a:ext cx="1219200" cy="457200"/>
          </a:xfrm>
          <a:prstGeom prst="rect">
            <a:avLst/>
          </a:prstGeom>
          <a:noFill/>
          <a:ln w="9525">
            <a:noFill/>
            <a:miter lim="800000"/>
            <a:headEnd/>
            <a:tailEnd/>
          </a:ln>
          <a:effectLst/>
        </p:spPr>
        <p:txBody>
          <a:bodyPr>
            <a:spAutoFit/>
          </a:bodyPr>
          <a:lstStyle/>
          <a:p>
            <a:pPr>
              <a:spcBef>
                <a:spcPct val="50000"/>
              </a:spcBef>
            </a:pPr>
            <a:r>
              <a:rPr lang="en-US"/>
              <a:t>FFFF</a:t>
            </a:r>
          </a:p>
        </p:txBody>
      </p:sp>
      <p:sp>
        <p:nvSpPr>
          <p:cNvPr id="116771" name="Text Box 35"/>
          <p:cNvSpPr txBox="1">
            <a:spLocks noChangeArrowheads="1"/>
          </p:cNvSpPr>
          <p:nvPr/>
        </p:nvSpPr>
        <p:spPr bwMode="auto">
          <a:xfrm>
            <a:off x="5943600" y="3886200"/>
            <a:ext cx="1143000" cy="641350"/>
          </a:xfrm>
          <a:prstGeom prst="rect">
            <a:avLst/>
          </a:prstGeom>
          <a:noFill/>
          <a:ln w="9525">
            <a:noFill/>
            <a:miter lim="800000"/>
            <a:headEnd/>
            <a:tailEnd/>
          </a:ln>
          <a:effectLst/>
        </p:spPr>
        <p:txBody>
          <a:bodyPr>
            <a:spAutoFit/>
          </a:bodyPr>
          <a:lstStyle/>
          <a:p>
            <a:pPr>
              <a:spcBef>
                <a:spcPct val="50000"/>
              </a:spcBef>
            </a:pPr>
            <a:r>
              <a:rPr lang="en-US" sz="1800" b="1"/>
              <a:t>Addressable area</a:t>
            </a:r>
          </a:p>
        </p:txBody>
      </p:sp>
      <p:sp>
        <p:nvSpPr>
          <p:cNvPr id="116772" name="Line 36"/>
          <p:cNvSpPr>
            <a:spLocks noChangeShapeType="1"/>
          </p:cNvSpPr>
          <p:nvPr/>
        </p:nvSpPr>
        <p:spPr bwMode="auto">
          <a:xfrm>
            <a:off x="5791200" y="5486400"/>
            <a:ext cx="152400" cy="152400"/>
          </a:xfrm>
          <a:prstGeom prst="line">
            <a:avLst/>
          </a:prstGeom>
          <a:noFill/>
          <a:ln w="9525">
            <a:solidFill>
              <a:schemeClr val="tx1"/>
            </a:solidFill>
            <a:round/>
            <a:headEnd/>
            <a:tailEnd/>
          </a:ln>
          <a:effectLst/>
        </p:spPr>
        <p:txBody>
          <a:bodyPr/>
          <a:lstStyle/>
          <a:p>
            <a:endParaRPr lang="en-US"/>
          </a:p>
        </p:txBody>
      </p:sp>
      <p:sp>
        <p:nvSpPr>
          <p:cNvPr id="116773" name="Text Box 37"/>
          <p:cNvSpPr txBox="1">
            <a:spLocks noChangeArrowheads="1"/>
          </p:cNvSpPr>
          <p:nvPr/>
        </p:nvSpPr>
        <p:spPr bwMode="auto">
          <a:xfrm>
            <a:off x="5943600" y="5867400"/>
            <a:ext cx="2057400" cy="822325"/>
          </a:xfrm>
          <a:prstGeom prst="rect">
            <a:avLst/>
          </a:prstGeom>
          <a:noFill/>
          <a:ln w="9525">
            <a:noFill/>
            <a:miter lim="800000"/>
            <a:headEnd/>
            <a:tailEnd/>
          </a:ln>
          <a:effectLst/>
        </p:spPr>
        <p:txBody>
          <a:bodyPr>
            <a:spAutoFit/>
          </a:bodyPr>
          <a:lstStyle/>
          <a:p>
            <a:pPr>
              <a:spcBef>
                <a:spcPct val="50000"/>
              </a:spcBef>
            </a:pPr>
            <a:r>
              <a:rPr lang="en-US"/>
              <a:t>Stack/expand-down</a:t>
            </a:r>
          </a:p>
        </p:txBody>
      </p:sp>
      <p:sp>
        <p:nvSpPr>
          <p:cNvPr id="116774" name="Text Box 38"/>
          <p:cNvSpPr txBox="1">
            <a:spLocks noChangeArrowheads="1"/>
          </p:cNvSpPr>
          <p:nvPr/>
        </p:nvSpPr>
        <p:spPr bwMode="auto">
          <a:xfrm>
            <a:off x="1524000" y="5867400"/>
            <a:ext cx="2057400" cy="457200"/>
          </a:xfrm>
          <a:prstGeom prst="rect">
            <a:avLst/>
          </a:prstGeom>
          <a:noFill/>
          <a:ln w="9525">
            <a:noFill/>
            <a:miter lim="800000"/>
            <a:headEnd/>
            <a:tailEnd/>
          </a:ln>
          <a:effectLst/>
        </p:spPr>
        <p:txBody>
          <a:bodyPr>
            <a:spAutoFit/>
          </a:bodyPr>
          <a:lstStyle/>
          <a:p>
            <a:pPr>
              <a:spcBef>
                <a:spcPct val="50000"/>
              </a:spcBef>
            </a:pPr>
            <a:r>
              <a:rPr lang="en-US"/>
              <a:t>Non-stack</a:t>
            </a:r>
          </a:p>
        </p:txBody>
      </p:sp>
      <p:sp>
        <p:nvSpPr>
          <p:cNvPr id="116775" name="Line 39"/>
          <p:cNvSpPr>
            <a:spLocks noChangeShapeType="1"/>
          </p:cNvSpPr>
          <p:nvPr/>
        </p:nvSpPr>
        <p:spPr bwMode="auto">
          <a:xfrm flipV="1">
            <a:off x="838200" y="4724400"/>
            <a:ext cx="609600" cy="76200"/>
          </a:xfrm>
          <a:prstGeom prst="line">
            <a:avLst/>
          </a:prstGeom>
          <a:noFill/>
          <a:ln w="9525">
            <a:solidFill>
              <a:schemeClr val="tx1"/>
            </a:solidFill>
            <a:round/>
            <a:headEnd/>
            <a:tailEnd type="triangle" w="med" len="med"/>
          </a:ln>
          <a:effectLst/>
        </p:spPr>
        <p:txBody>
          <a:bodyPr/>
          <a:lstStyle/>
          <a:p>
            <a:endParaRPr lang="en-US"/>
          </a:p>
        </p:txBody>
      </p:sp>
      <p:sp>
        <p:nvSpPr>
          <p:cNvPr id="116776" name="Text Box 40"/>
          <p:cNvSpPr txBox="1">
            <a:spLocks noChangeArrowheads="1"/>
          </p:cNvSpPr>
          <p:nvPr/>
        </p:nvSpPr>
        <p:spPr bwMode="auto">
          <a:xfrm>
            <a:off x="228600" y="4800600"/>
            <a:ext cx="762000" cy="366713"/>
          </a:xfrm>
          <a:prstGeom prst="rect">
            <a:avLst/>
          </a:prstGeom>
          <a:noFill/>
          <a:ln w="9525">
            <a:noFill/>
            <a:miter lim="800000"/>
            <a:headEnd/>
            <a:tailEnd/>
          </a:ln>
          <a:effectLst/>
        </p:spPr>
        <p:txBody>
          <a:bodyPr>
            <a:spAutoFit/>
          </a:bodyPr>
          <a:lstStyle/>
          <a:p>
            <a:pPr>
              <a:spcBef>
                <a:spcPct val="50000"/>
              </a:spcBef>
            </a:pPr>
            <a:r>
              <a:rPr lang="en-US" sz="1800" b="1"/>
              <a:t>Limit</a:t>
            </a:r>
          </a:p>
        </p:txBody>
      </p:sp>
      <p:sp>
        <p:nvSpPr>
          <p:cNvPr id="116777" name="Text Box 41"/>
          <p:cNvSpPr txBox="1">
            <a:spLocks noChangeArrowheads="1"/>
          </p:cNvSpPr>
          <p:nvPr/>
        </p:nvSpPr>
        <p:spPr bwMode="auto">
          <a:xfrm>
            <a:off x="4648200" y="4648200"/>
            <a:ext cx="762000" cy="366713"/>
          </a:xfrm>
          <a:prstGeom prst="rect">
            <a:avLst/>
          </a:prstGeom>
          <a:noFill/>
          <a:ln w="9525">
            <a:noFill/>
            <a:miter lim="800000"/>
            <a:headEnd/>
            <a:tailEnd/>
          </a:ln>
          <a:effectLst/>
        </p:spPr>
        <p:txBody>
          <a:bodyPr>
            <a:spAutoFit/>
          </a:bodyPr>
          <a:lstStyle/>
          <a:p>
            <a:pPr>
              <a:spcBef>
                <a:spcPct val="50000"/>
              </a:spcBef>
            </a:pPr>
            <a:r>
              <a:rPr lang="en-US" sz="1800" b="1"/>
              <a:t>Limit</a:t>
            </a:r>
          </a:p>
        </p:txBody>
      </p:sp>
      <p:sp>
        <p:nvSpPr>
          <p:cNvPr id="116778" name="Line 42"/>
          <p:cNvSpPr>
            <a:spLocks noChangeShapeType="1"/>
          </p:cNvSpPr>
          <p:nvPr/>
        </p:nvSpPr>
        <p:spPr bwMode="auto">
          <a:xfrm flipV="1">
            <a:off x="5181600" y="4648200"/>
            <a:ext cx="609600" cy="762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548" y="2626899"/>
            <a:ext cx="8229600" cy="1143000"/>
          </a:xfrm>
        </p:spPr>
        <p:txBody>
          <a:bodyPr>
            <a:normAutofit fontScale="90000"/>
          </a:bodyPr>
          <a:lstStyle/>
          <a:p>
            <a:r>
              <a:rPr lang="en-US" dirty="0" smtClean="0"/>
              <a:t>End </a:t>
            </a:r>
            <a:r>
              <a:rPr lang="en-US" smtClean="0"/>
              <a:t>of </a:t>
            </a:r>
            <a:r>
              <a:rPr lang="en-US" smtClean="0"/>
              <a:t>Session-15</a:t>
            </a:r>
            <a:r>
              <a:rPr lang="en-US" dirty="0" smtClean="0"/>
              <a:t/>
            </a:r>
            <a:br>
              <a:rPr lang="en-US" dirty="0" smtClean="0"/>
            </a:br>
            <a:r>
              <a:rPr lang="en-US" dirty="0" smtClean="0"/>
              <a:t>Thank You</a:t>
            </a:r>
            <a:endParaRPr lang="en-US" dirty="0"/>
          </a:p>
        </p:txBody>
      </p:sp>
    </p:spTree>
    <p:extLst>
      <p:ext uri="{BB962C8B-B14F-4D97-AF65-F5344CB8AC3E}">
        <p14:creationId xmlns:p14="http://schemas.microsoft.com/office/powerpoint/2010/main" xmlns="" val="876256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a:t>Memory Segmentation</a:t>
            </a:r>
          </a:p>
        </p:txBody>
      </p:sp>
      <p:sp>
        <p:nvSpPr>
          <p:cNvPr id="107523" name="Rectangle 3"/>
          <p:cNvSpPr>
            <a:spLocks noGrp="1" noChangeArrowheads="1"/>
          </p:cNvSpPr>
          <p:nvPr>
            <p:ph type="body" idx="1"/>
          </p:nvPr>
        </p:nvSpPr>
        <p:spPr/>
        <p:txBody>
          <a:bodyPr/>
          <a:lstStyle/>
          <a:p>
            <a:pPr>
              <a:lnSpc>
                <a:spcPct val="90000"/>
              </a:lnSpc>
            </a:pPr>
            <a:r>
              <a:rPr lang="en-US"/>
              <a:t>Segment Descriptors</a:t>
            </a:r>
          </a:p>
          <a:p>
            <a:pPr lvl="1">
              <a:lnSpc>
                <a:spcPct val="90000"/>
              </a:lnSpc>
            </a:pPr>
            <a:r>
              <a:rPr lang="en-US"/>
              <a:t>80886 to 80386+</a:t>
            </a:r>
          </a:p>
          <a:p>
            <a:pPr lvl="2">
              <a:lnSpc>
                <a:spcPct val="90000"/>
              </a:lnSpc>
            </a:pPr>
            <a:r>
              <a:rPr lang="en-US"/>
              <a:t>In 8086, the program is not expected to generate a non-existent memory address. If it does, then the processor shall try to access the same and read bogus data, or crash</a:t>
            </a:r>
          </a:p>
          <a:p>
            <a:pPr lvl="2">
              <a:lnSpc>
                <a:spcPct val="90000"/>
              </a:lnSpc>
            </a:pPr>
            <a:r>
              <a:rPr lang="en-US"/>
              <a:t>In 80386+ (and above) the segment attributes (base, limit, privilege etc) are programmable and no matter how privileged the code may be, it cannot access an area of memory unless that area is </a:t>
            </a:r>
            <a:r>
              <a:rPr lang="en-US" i="1"/>
              <a:t>described</a:t>
            </a:r>
            <a:r>
              <a:rPr lang="en-US"/>
              <a:t> to it.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t>Insight into 80386+ segments</a:t>
            </a:r>
          </a:p>
        </p:txBody>
      </p:sp>
      <p:sp>
        <p:nvSpPr>
          <p:cNvPr id="108547" name="Rectangle 3"/>
          <p:cNvSpPr>
            <a:spLocks noGrp="1" noChangeArrowheads="1"/>
          </p:cNvSpPr>
          <p:nvPr>
            <p:ph type="body" idx="1"/>
          </p:nvPr>
        </p:nvSpPr>
        <p:spPr/>
        <p:txBody>
          <a:bodyPr/>
          <a:lstStyle/>
          <a:p>
            <a:r>
              <a:rPr lang="en-US" sz="2800"/>
              <a:t>Segments are</a:t>
            </a:r>
          </a:p>
          <a:p>
            <a:pPr lvl="1"/>
            <a:r>
              <a:rPr lang="en-US" sz="2400"/>
              <a:t>Areas of memory</a:t>
            </a:r>
          </a:p>
          <a:p>
            <a:pPr lvl="1"/>
            <a:r>
              <a:rPr lang="en-US" sz="2400"/>
              <a:t>Defined by the programmer</a:t>
            </a:r>
          </a:p>
          <a:p>
            <a:pPr lvl="1"/>
            <a:r>
              <a:rPr lang="en-US" sz="2400"/>
              <a:t>Used for different purposes, such as code, data and stack</a:t>
            </a:r>
          </a:p>
          <a:p>
            <a:r>
              <a:rPr lang="en-US" sz="2800"/>
              <a:t>Segments are not</a:t>
            </a:r>
          </a:p>
          <a:p>
            <a:pPr lvl="1"/>
            <a:r>
              <a:rPr lang="en-US" sz="2400"/>
              <a:t>All the same size</a:t>
            </a:r>
          </a:p>
          <a:p>
            <a:pPr lvl="1"/>
            <a:r>
              <a:rPr lang="en-US" sz="2400"/>
              <a:t>Necessarily paragraph aligned</a:t>
            </a:r>
          </a:p>
          <a:p>
            <a:pPr lvl="1"/>
            <a:r>
              <a:rPr lang="en-US" sz="2400"/>
              <a:t>Limited to 64KB</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Structure of a Descriptor</a:t>
            </a:r>
          </a:p>
        </p:txBody>
      </p:sp>
      <p:graphicFrame>
        <p:nvGraphicFramePr>
          <p:cNvPr id="37891" name="Object 3"/>
          <p:cNvGraphicFramePr>
            <a:graphicFrameLocks noChangeAspect="1"/>
          </p:cNvGraphicFramePr>
          <p:nvPr/>
        </p:nvGraphicFramePr>
        <p:xfrm>
          <a:off x="685800" y="1676400"/>
          <a:ext cx="7467600" cy="4648200"/>
        </p:xfrm>
        <a:graphic>
          <a:graphicData uri="http://schemas.openxmlformats.org/presentationml/2006/ole">
            <p:oleObj spid="_x0000_s1026" name="Bitmap Image" r:id="rId3" imgW="4819048" imgH="3019048" progId="Paint.Picture">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a:t>Segment Descriptors</a:t>
            </a:r>
          </a:p>
        </p:txBody>
      </p:sp>
      <p:sp>
        <p:nvSpPr>
          <p:cNvPr id="109571" name="Rectangle 3"/>
          <p:cNvSpPr>
            <a:spLocks noGrp="1" noChangeArrowheads="1"/>
          </p:cNvSpPr>
          <p:nvPr>
            <p:ph type="body" idx="1"/>
          </p:nvPr>
        </p:nvSpPr>
        <p:spPr/>
        <p:txBody>
          <a:bodyPr/>
          <a:lstStyle/>
          <a:p>
            <a:r>
              <a:rPr lang="en-US"/>
              <a:t>Describes a segment using 64-bits (0-63)</a:t>
            </a:r>
          </a:p>
          <a:p>
            <a:r>
              <a:rPr lang="en-US"/>
              <a:t>Must be created for every segment</a:t>
            </a:r>
          </a:p>
          <a:p>
            <a:r>
              <a:rPr lang="en-US"/>
              <a:t>Is created by the programmer</a:t>
            </a:r>
          </a:p>
          <a:p>
            <a:r>
              <a:rPr lang="en-US"/>
              <a:t>Determines a segment’s base address (32-bits) (Bits 16-39, 56-63)</a:t>
            </a:r>
          </a:p>
          <a:p>
            <a:r>
              <a:rPr lang="en-US"/>
              <a:t>Determines a segment’s size (20-bits) (Bits 0-15, 48-51)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a:t>Segment Descriptors (Cont’d)</a:t>
            </a:r>
          </a:p>
        </p:txBody>
      </p:sp>
      <p:sp>
        <p:nvSpPr>
          <p:cNvPr id="110595" name="Rectangle 3"/>
          <p:cNvSpPr>
            <a:spLocks noGrp="1" noChangeArrowheads="1"/>
          </p:cNvSpPr>
          <p:nvPr>
            <p:ph type="body" idx="1"/>
          </p:nvPr>
        </p:nvSpPr>
        <p:spPr/>
        <p:txBody>
          <a:bodyPr/>
          <a:lstStyle/>
          <a:p>
            <a:pPr>
              <a:lnSpc>
                <a:spcPct val="90000"/>
              </a:lnSpc>
            </a:pPr>
            <a:r>
              <a:rPr lang="en-US"/>
              <a:t>Defines whether a segment is a system segment (=0) or non-system (=1) (code, data or stack) segment (System bit) (Bit 44)</a:t>
            </a:r>
          </a:p>
          <a:p>
            <a:pPr>
              <a:lnSpc>
                <a:spcPct val="90000"/>
              </a:lnSpc>
            </a:pPr>
            <a:r>
              <a:rPr lang="en-US"/>
              <a:t>Determines a segment’s use/type (3-bits) (Bits 41-43) after the above classification</a:t>
            </a:r>
          </a:p>
          <a:p>
            <a:pPr>
              <a:lnSpc>
                <a:spcPct val="90000"/>
              </a:lnSpc>
            </a:pPr>
            <a:r>
              <a:rPr lang="en-US"/>
              <a:t>Determines a segment’s privilege level (2 bits) (Bits 45-46) – DPL (Descriptor Privilege Level) Bits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a:t>Segment Descriptor (Cont’d)</a:t>
            </a:r>
          </a:p>
        </p:txBody>
      </p:sp>
      <p:sp>
        <p:nvSpPr>
          <p:cNvPr id="111619" name="Rectangle 3"/>
          <p:cNvSpPr>
            <a:spLocks noGrp="1" noChangeArrowheads="1"/>
          </p:cNvSpPr>
          <p:nvPr>
            <p:ph type="body" idx="1"/>
          </p:nvPr>
        </p:nvSpPr>
        <p:spPr/>
        <p:txBody>
          <a:bodyPr/>
          <a:lstStyle/>
          <a:p>
            <a:pPr>
              <a:lnSpc>
                <a:spcPct val="80000"/>
              </a:lnSpc>
            </a:pPr>
            <a:r>
              <a:rPr lang="en-US" sz="2800"/>
              <a:t>Accessed (A)-bit: Bit 40, automatically set and not cleared by the processor when a memory reference is made to the segment described by this descriptor.</a:t>
            </a:r>
          </a:p>
          <a:p>
            <a:pPr>
              <a:lnSpc>
                <a:spcPct val="80000"/>
              </a:lnSpc>
            </a:pPr>
            <a:r>
              <a:rPr lang="en-US" sz="2800"/>
              <a:t>Present (P)-bit: Bit 47, indicates whether the segment described by this descriptor is currently available in physical memory or not.</a:t>
            </a:r>
          </a:p>
          <a:p>
            <a:pPr>
              <a:lnSpc>
                <a:spcPct val="80000"/>
              </a:lnSpc>
            </a:pPr>
            <a:r>
              <a:rPr lang="en-US" sz="2800"/>
              <a:t>Bits 40-47 of the descriptor is called the </a:t>
            </a:r>
            <a:r>
              <a:rPr lang="en-US" sz="2800" b="1"/>
              <a:t>Access Right Byte</a:t>
            </a:r>
            <a:r>
              <a:rPr lang="en-US" sz="2800"/>
              <a:t> of the descriptor.</a:t>
            </a:r>
          </a:p>
          <a:p>
            <a:pPr>
              <a:lnSpc>
                <a:spcPct val="80000"/>
              </a:lnSpc>
            </a:pPr>
            <a:r>
              <a:rPr lang="en-US" sz="2800"/>
              <a:t>User (U)-bit and X bit: Bit 52 (U-bit) not used and Bit 53 (X-bit) reserved by Intel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a:t>Segment Descriptor (Cont’d)</a:t>
            </a:r>
          </a:p>
        </p:txBody>
      </p:sp>
      <p:sp>
        <p:nvSpPr>
          <p:cNvPr id="112643" name="Rectangle 3"/>
          <p:cNvSpPr>
            <a:spLocks noGrp="1" noChangeArrowheads="1"/>
          </p:cNvSpPr>
          <p:nvPr>
            <p:ph type="body" idx="1"/>
          </p:nvPr>
        </p:nvSpPr>
        <p:spPr/>
        <p:txBody>
          <a:bodyPr/>
          <a:lstStyle/>
          <a:p>
            <a:r>
              <a:rPr lang="en-US" sz="2800"/>
              <a:t>Default size (D)-bit: Bit 54, when this bit is cleared, operands contained within this segment are assumed to be 16 bits in size. When it is set, operands are assumed to be 32-bits.</a:t>
            </a:r>
          </a:p>
          <a:p>
            <a:r>
              <a:rPr lang="en-US" sz="2800"/>
              <a:t>Granularity (G)-bit: Bit 55, when this bit is cleared the 20-bit limit field is assumed to be measured in units of 1byte. If it is set, the limit field is in units of 4096 bytes.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normAutofit fontScale="90000"/>
          </a:bodyPr>
          <a:lstStyle/>
          <a:p>
            <a:r>
              <a:rPr lang="en-US" sz="4000"/>
              <a:t>Types of non-system segment descriptors</a:t>
            </a:r>
          </a:p>
        </p:txBody>
      </p:sp>
      <p:sp>
        <p:nvSpPr>
          <p:cNvPr id="113667" name="Rectangle 3"/>
          <p:cNvSpPr>
            <a:spLocks noGrp="1" noChangeArrowheads="1"/>
          </p:cNvSpPr>
          <p:nvPr>
            <p:ph type="body" idx="1"/>
          </p:nvPr>
        </p:nvSpPr>
        <p:spPr/>
        <p:txBody>
          <a:bodyPr/>
          <a:lstStyle/>
          <a:p>
            <a:r>
              <a:rPr lang="en-US" sz="2800"/>
              <a:t>System bit S = 1</a:t>
            </a:r>
          </a:p>
          <a:p>
            <a:pPr lvl="1"/>
            <a:r>
              <a:rPr lang="en-US" sz="2400"/>
              <a:t>000 – Data, Read only</a:t>
            </a:r>
          </a:p>
          <a:p>
            <a:pPr lvl="1"/>
            <a:r>
              <a:rPr lang="en-US" sz="2400"/>
              <a:t>001 – Data, Read/Write</a:t>
            </a:r>
          </a:p>
          <a:p>
            <a:pPr lvl="1"/>
            <a:r>
              <a:rPr lang="en-US" sz="2400"/>
              <a:t>010 – Stack (expand down), Read only</a:t>
            </a:r>
          </a:p>
          <a:p>
            <a:pPr lvl="1"/>
            <a:r>
              <a:rPr lang="en-US" sz="2400"/>
              <a:t>011 – Stack (expand down), Read/Write</a:t>
            </a:r>
          </a:p>
          <a:p>
            <a:pPr lvl="1"/>
            <a:r>
              <a:rPr lang="en-US" sz="2400"/>
              <a:t>100 – Code, Execute only </a:t>
            </a:r>
          </a:p>
          <a:p>
            <a:pPr lvl="1"/>
            <a:r>
              <a:rPr lang="en-US" sz="2400"/>
              <a:t>101 – Code, Execute/Read</a:t>
            </a:r>
          </a:p>
          <a:p>
            <a:pPr lvl="1"/>
            <a:r>
              <a:rPr lang="en-US" sz="2400"/>
              <a:t>110 – Conforming Code, Execute only</a:t>
            </a:r>
          </a:p>
          <a:p>
            <a:pPr lvl="1"/>
            <a:r>
              <a:rPr lang="en-US" sz="2400"/>
              <a:t>111 -  Conforming Code, Execute/Read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164</TotalTime>
  <Words>715</Words>
  <Application>Microsoft Macintosh PowerPoint</Application>
  <PresentationFormat>On-screen Show (4:3)</PresentationFormat>
  <Paragraphs>73</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Office Theme</vt:lpstr>
      <vt:lpstr>Bitmap Image</vt:lpstr>
      <vt:lpstr>Information Security - 2</vt:lpstr>
      <vt:lpstr>Memory Segmentation</vt:lpstr>
      <vt:lpstr>Insight into 80386+ segments</vt:lpstr>
      <vt:lpstr>Structure of a Descriptor</vt:lpstr>
      <vt:lpstr>Segment Descriptors</vt:lpstr>
      <vt:lpstr>Segment Descriptors (Cont’d)</vt:lpstr>
      <vt:lpstr>Segment Descriptor (Cont’d)</vt:lpstr>
      <vt:lpstr>Segment Descriptor (Cont’d)</vt:lpstr>
      <vt:lpstr>Types of non-system segment descriptors</vt:lpstr>
      <vt:lpstr>D-bit for different descriptors</vt:lpstr>
      <vt:lpstr>G-bit for descriptors</vt:lpstr>
      <vt:lpstr>Stack/expand down segments</vt:lpstr>
      <vt:lpstr>End of Session-15 Thank You</vt:lpstr>
    </vt:vector>
  </TitlesOfParts>
  <Company>iitm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Security - 2</dc:title>
  <dc:creator>kamakoti veezhin athan</dc:creator>
  <cp:lastModifiedBy>dell</cp:lastModifiedBy>
  <cp:revision>28</cp:revision>
  <dcterms:created xsi:type="dcterms:W3CDTF">2015-12-05T01:32:01Z</dcterms:created>
  <dcterms:modified xsi:type="dcterms:W3CDTF">2015-12-12T16:07:59Z</dcterms:modified>
</cp:coreProperties>
</file>